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6" r:id="rId4"/>
  </p:sldMasterIdLst>
  <p:notesMasterIdLst>
    <p:notesMasterId r:id="rId11"/>
  </p:notesMasterIdLst>
  <p:handoutMasterIdLst>
    <p:handoutMasterId r:id="rId12"/>
  </p:handoutMasterIdLst>
  <p:sldIdLst>
    <p:sldId id="1361" r:id="rId5"/>
    <p:sldId id="1362" r:id="rId6"/>
    <p:sldId id="1364" r:id="rId7"/>
    <p:sldId id="1363" r:id="rId8"/>
    <p:sldId id="1365" r:id="rId9"/>
    <p:sldId id="257" r:id="rId10"/>
  </p:sldIdLst>
  <p:sldSz cx="9144000" cy="5143500" type="screen16x9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rown" initials="JB" lastIdx="15" clrIdx="0">
    <p:extLst>
      <p:ext uri="{19B8F6BF-5375-455C-9EA6-DF929625EA0E}">
        <p15:presenceInfo xmlns:p15="http://schemas.microsoft.com/office/powerpoint/2012/main" userId="353382cdb4139f47" providerId="Windows Live"/>
      </p:ext>
    </p:extLst>
  </p:cmAuthor>
  <p:cmAuthor id="2" name="Richard Duemmel" initials="RD" lastIdx="1" clrIdx="1">
    <p:extLst>
      <p:ext uri="{19B8F6BF-5375-455C-9EA6-DF929625EA0E}">
        <p15:presenceInfo xmlns:p15="http://schemas.microsoft.com/office/powerpoint/2012/main" userId="2e498a665c26bc2e" providerId="Windows Live"/>
      </p:ext>
    </p:extLst>
  </p:cmAuthor>
  <p:cmAuthor id="3" name="Alex Mazer" initials="AM" lastIdx="16" clrIdx="2">
    <p:extLst>
      <p:ext uri="{19B8F6BF-5375-455C-9EA6-DF929625EA0E}">
        <p15:presenceInfo xmlns:p15="http://schemas.microsoft.com/office/powerpoint/2012/main" userId="S::amazer@commonwealthretirement.com::db0e1204-e129-46c3-8782-a6d7490b5319" providerId="AD"/>
      </p:ext>
    </p:extLst>
  </p:cmAuthor>
  <p:cmAuthor id="4" name="Jennifer Brown" initials="JB [2]" lastIdx="3" clrIdx="3">
    <p:extLst>
      <p:ext uri="{19B8F6BF-5375-455C-9EA6-DF929625EA0E}">
        <p15:presenceInfo xmlns:p15="http://schemas.microsoft.com/office/powerpoint/2012/main" userId="S::jbrown@commonwealthretirement.com::d560e3c4-2dbf-40a6-9b1e-5a2516f40ae3" providerId="AD"/>
      </p:ext>
    </p:extLst>
  </p:cmAuthor>
  <p:cmAuthor id="5" name="Louise Johns" initials="LJ" lastIdx="5" clrIdx="4">
    <p:extLst>
      <p:ext uri="{19B8F6BF-5375-455C-9EA6-DF929625EA0E}">
        <p15:presenceInfo xmlns:p15="http://schemas.microsoft.com/office/powerpoint/2012/main" userId="S::ljohns@commonwealthretirement.com::2ec1149b-fd71-4683-9482-a687cc854f0d" providerId="AD"/>
      </p:ext>
    </p:extLst>
  </p:cmAuthor>
  <p:cmAuthor id="6" name="Thomas Varghese" initials="TV" lastIdx="7" clrIdx="5">
    <p:extLst>
      <p:ext uri="{19B8F6BF-5375-455C-9EA6-DF929625EA0E}">
        <p15:presenceInfo xmlns:p15="http://schemas.microsoft.com/office/powerpoint/2012/main" userId="Thomas Varghe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978"/>
    <a:srgbClr val="F4FCD3"/>
    <a:srgbClr val="61C9A2"/>
    <a:srgbClr val="ADB5BA"/>
    <a:srgbClr val="7035A0"/>
    <a:srgbClr val="253746"/>
    <a:srgbClr val="61C9A1"/>
    <a:srgbClr val="FAFDE9"/>
    <a:srgbClr val="02D37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F4B40-817D-A143-82D7-77266EEB95D4}" v="1" dt="2022-03-01T13:43:07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3"/>
  </p:normalViewPr>
  <p:slideViewPr>
    <p:cSldViewPr snapToGrid="0">
      <p:cViewPr varScale="1">
        <p:scale>
          <a:sx n="151" d="100"/>
          <a:sy n="151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Johns" userId="2ec1149b-fd71-4683-9482-a687cc854f0d" providerId="ADAL" clId="{302F4B40-817D-A143-82D7-77266EEB95D4}"/>
    <pc:docChg chg="custSel modSld">
      <pc:chgData name="Louise Johns" userId="2ec1149b-fd71-4683-9482-a687cc854f0d" providerId="ADAL" clId="{302F4B40-817D-A143-82D7-77266EEB95D4}" dt="2022-03-01T13:43:10.560" v="2" actId="478"/>
      <pc:docMkLst>
        <pc:docMk/>
      </pc:docMkLst>
      <pc:sldChg chg="addSp delSp modSp mod">
        <pc:chgData name="Louise Johns" userId="2ec1149b-fd71-4683-9482-a687cc854f0d" providerId="ADAL" clId="{302F4B40-817D-A143-82D7-77266EEB95D4}" dt="2022-03-01T13:43:10.560" v="2" actId="478"/>
        <pc:sldMkLst>
          <pc:docMk/>
          <pc:sldMk cId="562231171" sldId="1363"/>
        </pc:sldMkLst>
        <pc:spChg chg="del">
          <ac:chgData name="Louise Johns" userId="2ec1149b-fd71-4683-9482-a687cc854f0d" providerId="ADAL" clId="{302F4B40-817D-A143-82D7-77266EEB95D4}" dt="2022-03-01T13:43:10.560" v="2" actId="478"/>
          <ac:spMkLst>
            <pc:docMk/>
            <pc:sldMk cId="562231171" sldId="1363"/>
            <ac:spMk id="9" creationId="{C08879D4-B5C1-4B40-B0CA-251A1C618E91}"/>
          </ac:spMkLst>
        </pc:spChg>
        <pc:picChg chg="add mod">
          <ac:chgData name="Louise Johns" userId="2ec1149b-fd71-4683-9482-a687cc854f0d" providerId="ADAL" clId="{302F4B40-817D-A143-82D7-77266EEB95D4}" dt="2022-03-01T13:43:07.701" v="1"/>
          <ac:picMkLst>
            <pc:docMk/>
            <pc:sldMk cId="562231171" sldId="1363"/>
            <ac:picMk id="10" creationId="{B3817DE1-F18A-7E44-B6B0-D6DD632D5707}"/>
          </ac:picMkLst>
        </pc:picChg>
        <pc:picChg chg="del">
          <ac:chgData name="Louise Johns" userId="2ec1149b-fd71-4683-9482-a687cc854f0d" providerId="ADAL" clId="{302F4B40-817D-A143-82D7-77266EEB95D4}" dt="2022-03-01T13:43:07.162" v="0" actId="478"/>
          <ac:picMkLst>
            <pc:docMk/>
            <pc:sldMk cId="562231171" sldId="1363"/>
            <ac:picMk id="11" creationId="{E7488C6F-F0DF-D045-AEEA-FE958E7D28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6DF1C0B9-9F9B-4171-96F6-279D1FA74D0B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85A68C7F-F8E6-4414-9BA3-7F2209564A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88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67D3E032-98CC-574B-B776-BB27E28514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F66CC109-0EA1-0449-B091-0E7F7F4A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7198415" cy="1790700"/>
          </a:xfrm>
        </p:spPr>
        <p:txBody>
          <a:bodyPr anchor="b"/>
          <a:lstStyle>
            <a:lvl1pPr algn="ctr">
              <a:defRPr sz="4500" b="1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7198415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943D01-99AE-C647-A54E-F44C10C85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8794" y="772716"/>
            <a:ext cx="1026826" cy="3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540" y="1156516"/>
            <a:ext cx="5353080" cy="1790700"/>
          </a:xfrm>
        </p:spPr>
        <p:txBody>
          <a:bodyPr anchor="b"/>
          <a:lstStyle>
            <a:lvl1pPr algn="l">
              <a:defRPr sz="4500" b="1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r>
              <a:rPr lang="en-US"/>
              <a:t>Save more.</a:t>
            </a:r>
            <a:br>
              <a:rPr lang="en-US"/>
            </a:br>
            <a:r>
              <a:rPr lang="en-US"/>
              <a:t>Retire happy.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40" y="3119405"/>
            <a:ext cx="535308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3C3667-453E-4341-8073-6A2004D00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510" r="29510"/>
          <a:stretch/>
        </p:blipFill>
        <p:spPr>
          <a:xfrm>
            <a:off x="5981075" y="0"/>
            <a:ext cx="3162925" cy="5143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803EC71-6CBF-214E-B875-3AA9FBE2AC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6597" y="471206"/>
            <a:ext cx="1271355" cy="12929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249EB7-2721-AD48-B3A0-81AA7EA0FF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9437" y="4488384"/>
            <a:ext cx="1026826" cy="3529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B916A7-412F-8946-85FF-C8FB51475B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311" y="444997"/>
            <a:ext cx="2059773" cy="2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40" y="733728"/>
            <a:ext cx="5353080" cy="1790700"/>
          </a:xfrm>
        </p:spPr>
        <p:txBody>
          <a:bodyPr anchor="b"/>
          <a:lstStyle>
            <a:lvl1pPr algn="l">
              <a:defRPr sz="4500" b="1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40" y="2775275"/>
            <a:ext cx="535308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>
                    <a:lumMod val="90000"/>
                    <a:lumOff val="10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0540" y="2647846"/>
            <a:ext cx="6785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A3C3667-453E-4341-8073-6A2004D0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856" r="18148"/>
          <a:stretch/>
        </p:blipFill>
        <p:spPr>
          <a:xfrm>
            <a:off x="5981075" y="0"/>
            <a:ext cx="3162925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1CF3435-739A-4946-9869-6C2392F0D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4977" y="507892"/>
            <a:ext cx="1082975" cy="1101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42EB7-A288-DF4F-93AE-AE0D23B614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311" y="444997"/>
            <a:ext cx="2059773" cy="2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1891"/>
            <a:ext cx="7886699" cy="994172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accent2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266"/>
            <a:ext cx="7886700" cy="326350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12E777-431C-B241-A775-DA2E895A2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126" y="285452"/>
            <a:ext cx="616341" cy="211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9A631-61C7-214E-AC98-B34CA8FEBE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248" y="4841146"/>
            <a:ext cx="1419093" cy="1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BEB6A-253C-EC43-9A69-8EF7DC926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248" y="4841146"/>
            <a:ext cx="1419093" cy="1550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E05D5E9-6837-4A42-AB80-17723DF61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9126" y="285452"/>
            <a:ext cx="616341" cy="2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CB269-D758-9F4C-A123-450400124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248" y="4841146"/>
            <a:ext cx="1419093" cy="1550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7AFAB2-2329-BE45-B7E9-DB05FA63C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9126" y="285452"/>
            <a:ext cx="616341" cy="2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13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1672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6D9984-C2A2-A34F-8CF4-3413CFEC2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1" r:id="rId3"/>
    <p:sldLayoutId id="2147483711" r:id="rId4"/>
    <p:sldLayoutId id="2147483708" r:id="rId5"/>
    <p:sldLayoutId id="2147483709" r:id="rId6"/>
    <p:sldLayoutId id="214748375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accent2"/>
          </a:solidFill>
          <a:latin typeface="Aktiv Grotesk" panose="020B0504020202020204" pitchFamily="34" charset="0"/>
          <a:ea typeface="Aktiv Grotesk" panose="020B0504020202020204" pitchFamily="34" charset="0"/>
          <a:cs typeface="Aktiv Grotesk" panose="020B05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32220904-BDA2-E049-8CCF-34E5953B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71" y="862023"/>
            <a:ext cx="1869659" cy="149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9595E-CF5C-CB4F-B283-F13FB1A7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763" y="862023"/>
            <a:ext cx="1869659" cy="1476047"/>
          </a:xfrm>
          <a:prstGeom prst="rect">
            <a:avLst/>
          </a:prstGeom>
        </p:spPr>
      </p:pic>
      <p:pic>
        <p:nvPicPr>
          <p:cNvPr id="13" name="Picture 12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DD6CE00-785B-AD4D-B952-F0CC1A9A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299" y="862023"/>
            <a:ext cx="1902460" cy="147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141CBC-DD84-404A-934C-331A567C0C7F}"/>
              </a:ext>
            </a:extLst>
          </p:cNvPr>
          <p:cNvSpPr txBox="1"/>
          <p:nvPr/>
        </p:nvSpPr>
        <p:spPr>
          <a:xfrm>
            <a:off x="5307429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52%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C14B1-F2A4-3B44-BBFA-4D9B9F141CEC}"/>
              </a:ext>
            </a:extLst>
          </p:cNvPr>
          <p:cNvSpPr txBox="1"/>
          <p:nvPr/>
        </p:nvSpPr>
        <p:spPr>
          <a:xfrm>
            <a:off x="3410155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68%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806EBD-126C-2745-879E-5F49FD5E991F}"/>
              </a:ext>
            </a:extLst>
          </p:cNvPr>
          <p:cNvSpPr txBox="1"/>
          <p:nvPr/>
        </p:nvSpPr>
        <p:spPr>
          <a:xfrm>
            <a:off x="7220156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84%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3E795-36FE-D841-9A7D-DDFAE059526C}"/>
              </a:ext>
            </a:extLst>
          </p:cNvPr>
          <p:cNvSpPr txBox="1"/>
          <p:nvPr/>
        </p:nvSpPr>
        <p:spPr>
          <a:xfrm>
            <a:off x="3095043" y="2232237"/>
            <a:ext cx="18696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of Canadian businesses said they are having a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hard time hiring people 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with the skill sets they need to grow.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KPMG's Business Outlook Poll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8B2678-2D89-CD4D-A003-6AE696ECD8F1}"/>
              </a:ext>
            </a:extLst>
          </p:cNvPr>
          <p:cNvSpPr txBox="1"/>
          <p:nvPr/>
        </p:nvSpPr>
        <p:spPr>
          <a:xfrm>
            <a:off x="5011528" y="2232237"/>
            <a:ext cx="186965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of small and medium Canadian businesses have had at least one open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position for 4 months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 or longer. 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Canadian Federation of Independent Business (CFIB)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36B7C-6964-C542-BF59-ADA4251BB57A}"/>
              </a:ext>
            </a:extLst>
          </p:cNvPr>
          <p:cNvSpPr txBox="1"/>
          <p:nvPr/>
        </p:nvSpPr>
        <p:spPr>
          <a:xfrm>
            <a:off x="6877214" y="2232237"/>
            <a:ext cx="18696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of Canadian companies expect to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face hiring challenges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 over the next year.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The Harris Poll, Express Employment Professionals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9A76FF-4E81-A84A-9BDD-0591803B404D}"/>
              </a:ext>
            </a:extLst>
          </p:cNvPr>
          <p:cNvSpPr txBox="1"/>
          <p:nvPr/>
        </p:nvSpPr>
        <p:spPr>
          <a:xfrm>
            <a:off x="664303" y="1406130"/>
            <a:ext cx="2098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 </a:t>
            </a:r>
            <a:r>
              <a:rPr lang="en-US" sz="2800" b="1" spc="-150" dirty="0" err="1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labour</a:t>
            </a:r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shortage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D2296E-0FDA-954E-9989-93BC5B33502F}"/>
              </a:ext>
            </a:extLst>
          </p:cNvPr>
          <p:cNvSpPr txBox="1"/>
          <p:nvPr/>
        </p:nvSpPr>
        <p:spPr>
          <a:xfrm>
            <a:off x="285686" y="2393969"/>
            <a:ext cx="247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The hybrid workplace has expanded the talent pool making it more difficult to find talent.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2735424E-6600-A643-9F5C-8799CC13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84-C2A2-A34F-8CF4-3413CFEC2819}" type="slidenum">
              <a:rPr lang="en-US" smtClean="0">
                <a:solidFill>
                  <a:schemeClr val="accent2"/>
                </a:solidFill>
              </a:rPr>
              <a:pPr/>
              <a:t>1</a:t>
            </a:fld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26FD1-B19B-D441-9784-05CD66CB3C06}"/>
              </a:ext>
            </a:extLst>
          </p:cNvPr>
          <p:cNvSpPr/>
          <p:nvPr/>
        </p:nvSpPr>
        <p:spPr>
          <a:xfrm>
            <a:off x="0" y="0"/>
            <a:ext cx="2429933" cy="5143500"/>
          </a:xfrm>
          <a:prstGeom prst="rect">
            <a:avLst/>
          </a:prstGeom>
          <a:solidFill>
            <a:schemeClr val="bg2">
              <a:alpha val="505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7CEACE59-BA0E-7F42-B738-852B61FF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06" y="600610"/>
            <a:ext cx="2235200" cy="2311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263403-FB6C-9B49-860E-AAFD2FE44AFA}"/>
              </a:ext>
            </a:extLst>
          </p:cNvPr>
          <p:cNvSpPr/>
          <p:nvPr/>
        </p:nvSpPr>
        <p:spPr>
          <a:xfrm>
            <a:off x="2687835" y="2652735"/>
            <a:ext cx="2595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Cd XBold" panose="020B0506020203020204" pitchFamily="34" charset="77"/>
                <a:ea typeface="Aktiv Grotesk XBold" panose="020B0504020202020204" pitchFamily="34" charset="0"/>
                <a:cs typeface="Aktiv Grotesk Cd XBold" panose="020B0506020203020204" pitchFamily="34" charset="77"/>
              </a:rPr>
              <a:t>#1 Talent Attraction Tool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2A921EAE-5698-E74D-90D1-B40D80036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3" b="19283"/>
          <a:stretch/>
        </p:blipFill>
        <p:spPr>
          <a:xfrm>
            <a:off x="4645359" y="1376975"/>
            <a:ext cx="3767121" cy="16337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7CD788-693C-154D-A04C-723F66628D74}"/>
              </a:ext>
            </a:extLst>
          </p:cNvPr>
          <p:cNvSpPr txBox="1"/>
          <p:nvPr/>
        </p:nvSpPr>
        <p:spPr>
          <a:xfrm>
            <a:off x="0" y="1663809"/>
            <a:ext cx="2098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Recruit top talent with retirement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FC64A-CE03-BD40-BFEF-6A317B81DF8A}"/>
              </a:ext>
            </a:extLst>
          </p:cNvPr>
          <p:cNvSpPr txBox="1"/>
          <p:nvPr/>
        </p:nvSpPr>
        <p:spPr>
          <a:xfrm>
            <a:off x="2687835" y="3483732"/>
            <a:ext cx="60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Attracting and recruiting candidates is a top reason why many high-growth companies are introducing retirement plans.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38152-2944-0C49-9192-A0CD77C01CE4}"/>
              </a:ext>
            </a:extLst>
          </p:cNvPr>
          <p:cNvSpPr/>
          <p:nvPr/>
        </p:nvSpPr>
        <p:spPr>
          <a:xfrm>
            <a:off x="2687835" y="4193784"/>
            <a:ext cx="4023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Maru/Matchbox. HOOPP, “Canadian Employer Pension Survey” (October 2021)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483723DC-F63E-AF41-B903-F4162BC2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84-C2A2-A34F-8CF4-3413CFEC2819}" type="slidenum">
              <a:rPr lang="en-US" smtClean="0">
                <a:solidFill>
                  <a:schemeClr val="accent2"/>
                </a:solidFill>
              </a:rPr>
              <a:pPr/>
              <a:t>2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F1925-60DD-6741-BDC9-F997A9E69765}"/>
              </a:ext>
            </a:extLst>
          </p:cNvPr>
          <p:cNvSpPr/>
          <p:nvPr/>
        </p:nvSpPr>
        <p:spPr>
          <a:xfrm>
            <a:off x="4498642" y="914174"/>
            <a:ext cx="4078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Workplace </a:t>
            </a:r>
            <a:r>
              <a:rPr lang="en-US" sz="1200" b="1" dirty="0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retirement plans rank as more important </a:t>
            </a:r>
            <a:r>
              <a:rPr lang="en-US" sz="1200" dirty="0">
                <a:solidFill>
                  <a:schemeClr val="accent2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than health, life, and dental insurance for recruiting talent.</a:t>
            </a:r>
          </a:p>
        </p:txBody>
      </p:sp>
    </p:spTree>
    <p:extLst>
      <p:ext uri="{BB962C8B-B14F-4D97-AF65-F5344CB8AC3E}">
        <p14:creationId xmlns:p14="http://schemas.microsoft.com/office/powerpoint/2010/main" val="406685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D141CBC-DD84-404A-934C-331A567C0C7F}"/>
              </a:ext>
            </a:extLst>
          </p:cNvPr>
          <p:cNvSpPr txBox="1"/>
          <p:nvPr/>
        </p:nvSpPr>
        <p:spPr>
          <a:xfrm>
            <a:off x="6201509" y="148112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66%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C14B1-F2A4-3B44-BBFA-4D9B9F141CEC}"/>
              </a:ext>
            </a:extLst>
          </p:cNvPr>
          <p:cNvSpPr txBox="1"/>
          <p:nvPr/>
        </p:nvSpPr>
        <p:spPr>
          <a:xfrm>
            <a:off x="3857195" y="148112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53%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3E795-36FE-D841-9A7D-DDFAE059526C}"/>
              </a:ext>
            </a:extLst>
          </p:cNvPr>
          <p:cNvSpPr txBox="1"/>
          <p:nvPr/>
        </p:nvSpPr>
        <p:spPr>
          <a:xfrm>
            <a:off x="3470963" y="2567517"/>
            <a:ext cx="209847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of employers are experiencing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higher employee turnover 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since the pandemic.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McKinsey, ‘Great Attrition’ or ‘Great Attraction’? The choice is yours (Sept 2021)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8B2678-2D89-CD4D-A003-6AE696ECD8F1}"/>
              </a:ext>
            </a:extLst>
          </p:cNvPr>
          <p:cNvSpPr txBox="1"/>
          <p:nvPr/>
        </p:nvSpPr>
        <p:spPr>
          <a:xfrm>
            <a:off x="5793848" y="2567517"/>
            <a:ext cx="209847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of employers expect the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problem to persist or get worse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McKinsey, ‘Great Attrition’ or ‘Great Attraction’? The choice is yours (Sept 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9A76FF-4E81-A84A-9BDD-0591803B404D}"/>
              </a:ext>
            </a:extLst>
          </p:cNvPr>
          <p:cNvSpPr txBox="1"/>
          <p:nvPr/>
        </p:nvSpPr>
        <p:spPr>
          <a:xfrm>
            <a:off x="664303" y="1263890"/>
            <a:ext cx="2098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Staff turnover </a:t>
            </a:r>
            <a:b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is a growing problem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3093AC9-1BF9-754E-A63F-712599C48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53" y="764995"/>
            <a:ext cx="1855263" cy="18552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B376281-B458-6B46-9D76-96C396DD1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43" y="764995"/>
            <a:ext cx="1839673" cy="1855263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74A1B2-DE11-3146-98EB-46D29BA29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89" y="-1575109"/>
            <a:ext cx="1206500" cy="1231900"/>
          </a:xfrm>
          <a:prstGeom prst="rect">
            <a:avLst/>
          </a:prstGeom>
        </p:spPr>
      </p:pic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C09E1577-AD90-BC42-9D5B-E04DAC5A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84-C2A2-A34F-8CF4-3413CFEC2819}" type="slidenum">
              <a:rPr lang="en-US" smtClean="0">
                <a:solidFill>
                  <a:schemeClr val="accent2"/>
                </a:solidFill>
              </a:rPr>
              <a:pPr/>
              <a:t>3</a:t>
            </a:fld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0FF9E-C9D0-7741-95C5-584A1A91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84-C2A2-A34F-8CF4-3413CFEC2819}" type="slidenum">
              <a:rPr lang="en-US" smtClean="0">
                <a:solidFill>
                  <a:schemeClr val="accent2"/>
                </a:solidFill>
              </a:rPr>
              <a:pPr/>
              <a:t>4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BF426-864D-6A44-80DC-D57790D96718}"/>
              </a:ext>
            </a:extLst>
          </p:cNvPr>
          <p:cNvSpPr/>
          <p:nvPr/>
        </p:nvSpPr>
        <p:spPr>
          <a:xfrm>
            <a:off x="0" y="0"/>
            <a:ext cx="2429933" cy="5143500"/>
          </a:xfrm>
          <a:prstGeom prst="rect">
            <a:avLst/>
          </a:prstGeom>
          <a:solidFill>
            <a:schemeClr val="bg2">
              <a:alpha val="505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43F64-EAC3-EA46-8E92-8E2D3A29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64321" y="786611"/>
            <a:ext cx="2429933" cy="1740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1F981F-294F-1049-8527-5D9A758C99A7}"/>
              </a:ext>
            </a:extLst>
          </p:cNvPr>
          <p:cNvSpPr/>
          <p:nvPr/>
        </p:nvSpPr>
        <p:spPr>
          <a:xfrm>
            <a:off x="2687835" y="2652735"/>
            <a:ext cx="250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Cd XBold" panose="020B0506020203020204" pitchFamily="34" charset="77"/>
                <a:ea typeface="Aktiv Grotesk XBold" panose="020B0504020202020204" pitchFamily="34" charset="0"/>
                <a:cs typeface="Aktiv Grotesk Cd XBold" panose="020B0506020203020204" pitchFamily="34" charset="77"/>
              </a:rPr>
              <a:t>#2 Talent Retention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924E8-724C-E24F-9CD9-B367EE35760B}"/>
              </a:ext>
            </a:extLst>
          </p:cNvPr>
          <p:cNvSpPr txBox="1"/>
          <p:nvPr/>
        </p:nvSpPr>
        <p:spPr>
          <a:xfrm>
            <a:off x="0" y="1448366"/>
            <a:ext cx="2098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Keep employees happy with retirement 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9A9D1-7609-5F4C-AEF2-A3E0DE025CFA}"/>
              </a:ext>
            </a:extLst>
          </p:cNvPr>
          <p:cNvSpPr txBox="1"/>
          <p:nvPr/>
        </p:nvSpPr>
        <p:spPr>
          <a:xfrm>
            <a:off x="2687835" y="3483732"/>
            <a:ext cx="608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Retirement benefits help employers reduce turnover rates and can increase </a:t>
            </a:r>
            <a:r>
              <a:rPr lang="en-US" sz="1600" b="1" dirty="0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job tenure by up to 6 years</a:t>
            </a:r>
            <a:r>
              <a:rPr lang="en-US" sz="1600" dirty="0">
                <a:solidFill>
                  <a:schemeClr val="accent2"/>
                </a:solidFill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.</a:t>
            </a:r>
          </a:p>
          <a:p>
            <a:endParaRPr lang="en-US" sz="1600" dirty="0">
              <a:solidFill>
                <a:schemeClr val="accent2"/>
              </a:solidFill>
              <a:latin typeface="Aktiv Grotesk Light" panose="020B04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817DE1-F18A-7E44-B6B0-D6DD632D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8" y="1078250"/>
            <a:ext cx="3565812" cy="21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0FF9E-C9D0-7741-95C5-584A1A91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84-C2A2-A34F-8CF4-3413CFEC2819}" type="slidenum">
              <a:rPr lang="en-US" smtClean="0">
                <a:solidFill>
                  <a:schemeClr val="accent2"/>
                </a:solidFill>
              </a:rPr>
              <a:pPr/>
              <a:t>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924E8-724C-E24F-9CD9-B367EE35760B}"/>
              </a:ext>
            </a:extLst>
          </p:cNvPr>
          <p:cNvSpPr txBox="1"/>
          <p:nvPr/>
        </p:nvSpPr>
        <p:spPr>
          <a:xfrm>
            <a:off x="80185" y="2590133"/>
            <a:ext cx="2448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-150" dirty="0">
                <a:solidFill>
                  <a:srgbClr val="44B978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Reward employees with benefits they want</a:t>
            </a: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E998E35-C274-144C-82BE-87D14432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0" y="830157"/>
            <a:ext cx="1676400" cy="167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613680-7896-8D4D-A3AF-7B439FC7B914}"/>
              </a:ext>
            </a:extLst>
          </p:cNvPr>
          <p:cNvSpPr txBox="1"/>
          <p:nvPr/>
        </p:nvSpPr>
        <p:spPr>
          <a:xfrm>
            <a:off x="2896377" y="2394797"/>
            <a:ext cx="196672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are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concerned about having enough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 money in retirement. 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Abacus Data, HOOPP,  “National Survey on Canadians’ Preparedness for Retirement” (May 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202B5-BAA3-3544-8A9D-1D4A8D3721C6}"/>
              </a:ext>
            </a:extLst>
          </p:cNvPr>
          <p:cNvSpPr txBox="1"/>
          <p:nvPr/>
        </p:nvSpPr>
        <p:spPr>
          <a:xfrm>
            <a:off x="4839178" y="2394797"/>
            <a:ext cx="1940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are willing to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forgo a higher salary 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for a better retirement plan. 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Abacus Data, HOOPP,  “National Survey on Canadians’ Preparedness for Retirement” (May 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2C77A-48DD-2F4A-BF17-7D38254B3CFC}"/>
              </a:ext>
            </a:extLst>
          </p:cNvPr>
          <p:cNvSpPr txBox="1"/>
          <p:nvPr/>
        </p:nvSpPr>
        <p:spPr>
          <a:xfrm>
            <a:off x="6775614" y="2394797"/>
            <a:ext cx="205452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view retirement benefits as a </a:t>
            </a:r>
            <a:r>
              <a:rPr lang="en-US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critical factor in deciding to take a job</a:t>
            </a:r>
            <a:r>
              <a:rPr lang="en-US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Accenture. “Pension benefits are critical factor for workers” (April 19, 2018)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9B8CEFC-C5AA-0A41-9157-50BA7265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73" y="913733"/>
            <a:ext cx="1656907" cy="1656907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9866349-000D-E44C-9B93-1195BF4AD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2" y="913733"/>
            <a:ext cx="1676400" cy="165690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1F65044-3A0B-FA4D-B739-85973783F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001" y="913733"/>
            <a:ext cx="1676400" cy="1676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4DA96E-D41F-AB40-AF30-F99C0FAA7FA9}"/>
              </a:ext>
            </a:extLst>
          </p:cNvPr>
          <p:cNvSpPr txBox="1"/>
          <p:nvPr/>
        </p:nvSpPr>
        <p:spPr>
          <a:xfrm>
            <a:off x="5112692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71%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5D18A-4E3C-3A4D-BCFD-92B1CFA8D7A8}"/>
              </a:ext>
            </a:extLst>
          </p:cNvPr>
          <p:cNvSpPr txBox="1"/>
          <p:nvPr/>
        </p:nvSpPr>
        <p:spPr>
          <a:xfrm>
            <a:off x="3308555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75%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0D595-3E4E-5D46-93F2-0DF2C56E6DF3}"/>
              </a:ext>
            </a:extLst>
          </p:cNvPr>
          <p:cNvSpPr txBox="1"/>
          <p:nvPr/>
        </p:nvSpPr>
        <p:spPr>
          <a:xfrm>
            <a:off x="6984781" y="154208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ktiv Grotesk Black" panose="020B0504020202020204" pitchFamily="34" charset="0"/>
                <a:ea typeface="Aktiv Grotesk Black" panose="020B0504020202020204" pitchFamily="34" charset="0"/>
                <a:cs typeface="Aktiv Grotesk Black" panose="020B0504020202020204" pitchFamily="34" charset="0"/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20625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9D5D9C6-4287-7445-9654-EC072A10CC47}"/>
              </a:ext>
            </a:extLst>
          </p:cNvPr>
          <p:cNvGrpSpPr/>
          <p:nvPr/>
        </p:nvGrpSpPr>
        <p:grpSpPr>
          <a:xfrm>
            <a:off x="0" y="1765147"/>
            <a:ext cx="2777067" cy="2399521"/>
            <a:chOff x="0" y="1387542"/>
            <a:chExt cx="4203700" cy="363220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DE864B9-13DE-5440-A32D-90776E88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50354" y="1745263"/>
              <a:ext cx="2049412" cy="2084149"/>
            </a:xfrm>
            <a:prstGeom prst="rect">
              <a:avLst/>
            </a:prstGeom>
          </p:spPr>
        </p:pic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60BD851-5C5F-E24A-8F6E-214A4E81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87542"/>
              <a:ext cx="4203700" cy="3632200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62B6F93C-2334-EC41-BB73-4D66BF5D5EF0}"/>
              </a:ext>
            </a:extLst>
          </p:cNvPr>
          <p:cNvSpPr txBox="1">
            <a:spLocks/>
          </p:cNvSpPr>
          <p:nvPr/>
        </p:nvSpPr>
        <p:spPr>
          <a:xfrm>
            <a:off x="239931" y="60564"/>
            <a:ext cx="3601248" cy="195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2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r>
              <a:rPr lang="en-US" sz="2800" b="1" spc="-150" dirty="0"/>
              <a:t>Save more.</a:t>
            </a:r>
          </a:p>
          <a:p>
            <a:r>
              <a:rPr lang="en-US" sz="2800" b="1" spc="-150" dirty="0"/>
              <a:t>Retire happy.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41D5C-EEC7-A64B-84D4-F00A86D70513}"/>
              </a:ext>
            </a:extLst>
          </p:cNvPr>
          <p:cNvSpPr/>
          <p:nvPr/>
        </p:nvSpPr>
        <p:spPr>
          <a:xfrm>
            <a:off x="2830851" y="1737018"/>
            <a:ext cx="32715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Personalized planning</a:t>
            </a:r>
          </a:p>
          <a:p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Find out how much you need to save for retirement.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Smart saving</a:t>
            </a:r>
          </a:p>
          <a:p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RRSP &amp; TFSA accounts to minimize taxes and maximize government benefits.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Low-fee automatic investing</a:t>
            </a:r>
          </a:p>
          <a:p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Get matched to a professionally managed BlackRock® fund to grow your savings.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Consolidate investments</a:t>
            </a:r>
          </a:p>
          <a:p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Transfer existing RRSPs/TFSAs to track personal, workplace and government retirement income in one place.</a:t>
            </a:r>
          </a:p>
          <a:p>
            <a:endParaRPr lang="en-US" sz="1400" dirty="0">
              <a:solidFill>
                <a:schemeClr val="accent2"/>
              </a:solidFill>
              <a:latin typeface="Aktiv Grotesk Cd Light" panose="020B0406020203020204" pitchFamily="34" charset="77"/>
              <a:cs typeface="Aktiv Grotesk Cd Light" panose="020B0406020203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C73C0-71FE-8B40-BB6E-69C5AE183075}"/>
              </a:ext>
            </a:extLst>
          </p:cNvPr>
          <p:cNvSpPr txBox="1"/>
          <p:nvPr/>
        </p:nvSpPr>
        <p:spPr>
          <a:xfrm>
            <a:off x="274162" y="1496124"/>
            <a:ext cx="211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Aktiv Grotesk Cd Medium" panose="020B0506020203020204" pitchFamily="34" charset="77"/>
                <a:cs typeface="Aktiv Grotesk Cd Medium" panose="020B0506020203020204" pitchFamily="34" charset="77"/>
              </a:rPr>
              <a:t>AWARD-WINNING RETIREMENT PLATFORM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2DAEB-CFBC-CB45-A28D-2D97DB9057D5}"/>
              </a:ext>
            </a:extLst>
          </p:cNvPr>
          <p:cNvSpPr/>
          <p:nvPr/>
        </p:nvSpPr>
        <p:spPr>
          <a:xfrm>
            <a:off x="2830852" y="1111681"/>
            <a:ext cx="2969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Helps employee savings go up to 2-3x further than a typical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B9323-F309-004C-98B5-0F8CE223762E}"/>
              </a:ext>
            </a:extLst>
          </p:cNvPr>
          <p:cNvSpPr/>
          <p:nvPr/>
        </p:nvSpPr>
        <p:spPr>
          <a:xfrm>
            <a:off x="6156155" y="1938486"/>
            <a:ext cx="2571656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No investment knowledge required</a:t>
            </a:r>
          </a:p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Fully digital setup &amp; enrollment</a:t>
            </a:r>
          </a:p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Flexible contributions &amp;  matching</a:t>
            </a:r>
          </a:p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Automatic payroll deductions</a:t>
            </a:r>
          </a:p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Employees keep their plan for life</a:t>
            </a:r>
          </a:p>
          <a:p>
            <a:pPr marL="138113" indent="-1381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accent2"/>
                </a:solidFill>
                <a:latin typeface="Aktiv Grotesk Cd Light" panose="020B0406020203020204" pitchFamily="34" charset="77"/>
                <a:cs typeface="Aktiv Grotesk Cd Light" panose="020B0406020203020204" pitchFamily="34" charset="77"/>
              </a:rPr>
              <a:t>Guaranteed income for life option</a:t>
            </a:r>
            <a:endParaRPr lang="en-US" sz="900" dirty="0">
              <a:latin typeface="Aktiv Grotesk Corp" panose="020B0504020202020204" pitchFamily="34" charset="0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0EA8912-766D-9B4B-B831-6F8055BB25D8}"/>
              </a:ext>
            </a:extLst>
          </p:cNvPr>
          <p:cNvSpPr/>
          <p:nvPr/>
        </p:nvSpPr>
        <p:spPr>
          <a:xfrm>
            <a:off x="6410155" y="3627385"/>
            <a:ext cx="1851395" cy="419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Ask for a demo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5B27F8-1433-984B-8D2D-2EACAD11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" y="4046417"/>
            <a:ext cx="1866713" cy="203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4CDA58-F0AF-6549-BD06-19AEA1C80457}"/>
              </a:ext>
            </a:extLst>
          </p:cNvPr>
          <p:cNvSpPr/>
          <p:nvPr/>
        </p:nvSpPr>
        <p:spPr>
          <a:xfrm>
            <a:off x="6156155" y="1611258"/>
            <a:ext cx="244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Aktiv Grotesk Cd" panose="020B0506020203020204" pitchFamily="34" charset="77"/>
                <a:cs typeface="Aktiv Grotesk Cd" panose="020B0506020203020204" pitchFamily="34" charset="77"/>
              </a:rPr>
              <a:t>Easy setup &amp; maintenance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99436E-73C3-5C48-A1AD-11E4DF6DF959}"/>
              </a:ext>
            </a:extLst>
          </p:cNvPr>
          <p:cNvSpPr/>
          <p:nvPr/>
        </p:nvSpPr>
        <p:spPr>
          <a:xfrm>
            <a:off x="2830852" y="347498"/>
            <a:ext cx="3271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4B978"/>
                </a:solidFill>
                <a:latin typeface="Aktiv Grotesk Cd XBold" panose="020B0506020203020204" pitchFamily="34" charset="77"/>
                <a:ea typeface="Aktiv Grotesk XBold" panose="020B0504020202020204" pitchFamily="34" charset="0"/>
                <a:cs typeface="Aktiv Grotesk Cd XBold" panose="020B0506020203020204" pitchFamily="34" charset="77"/>
              </a:rPr>
              <a:t>A low-fee plan </a:t>
            </a:r>
            <a:br>
              <a:rPr lang="en-US" sz="2400" b="1" dirty="0">
                <a:solidFill>
                  <a:srgbClr val="44B978"/>
                </a:solidFill>
                <a:latin typeface="Aktiv Grotesk Cd XBold" panose="020B0506020203020204" pitchFamily="34" charset="77"/>
                <a:ea typeface="Aktiv Grotesk XBold" panose="020B0504020202020204" pitchFamily="34" charset="0"/>
                <a:cs typeface="Aktiv Grotesk Cd XBold" panose="020B0506020203020204" pitchFamily="34" charset="77"/>
              </a:rPr>
            </a:br>
            <a:r>
              <a:rPr lang="en-US" sz="2400" b="1" dirty="0">
                <a:solidFill>
                  <a:srgbClr val="44B978"/>
                </a:solidFill>
                <a:latin typeface="Aktiv Grotesk Cd XBold" panose="020B0506020203020204" pitchFamily="34" charset="77"/>
                <a:ea typeface="Aktiv Grotesk XBold" panose="020B0504020202020204" pitchFamily="34" charset="0"/>
                <a:cs typeface="Aktiv Grotesk Cd XBold" panose="020B0506020203020204" pitchFamily="34" charset="77"/>
              </a:rPr>
              <a:t>your team will love </a:t>
            </a:r>
          </a:p>
        </p:txBody>
      </p:sp>
    </p:spTree>
    <p:extLst>
      <p:ext uri="{BB962C8B-B14F-4D97-AF65-F5344CB8AC3E}">
        <p14:creationId xmlns:p14="http://schemas.microsoft.com/office/powerpoint/2010/main" val="3060425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mmon Wealth ">
      <a:dk1>
        <a:srgbClr val="565656"/>
      </a:dk1>
      <a:lt1>
        <a:srgbClr val="FFFFFF"/>
      </a:lt1>
      <a:dk2>
        <a:srgbClr val="582584"/>
      </a:dk2>
      <a:lt2>
        <a:srgbClr val="E7E6E6"/>
      </a:lt2>
      <a:accent1>
        <a:srgbClr val="02D37F"/>
      </a:accent1>
      <a:accent2>
        <a:srgbClr val="014751"/>
      </a:accent2>
      <a:accent3>
        <a:srgbClr val="D3FFB5"/>
      </a:accent3>
      <a:accent4>
        <a:srgbClr val="C7F223"/>
      </a:accent4>
      <a:accent5>
        <a:srgbClr val="C3B36E"/>
      </a:accent5>
      <a:accent6>
        <a:srgbClr val="321E41"/>
      </a:accent6>
      <a:hlink>
        <a:srgbClr val="02D37F"/>
      </a:hlink>
      <a:folHlink>
        <a:srgbClr val="C5B6F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4DABD0-E210-6749-8057-232F1F8BFA38}" vid="{BE03E6DD-27C9-B142-8AE9-8CB8B6521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ce0116-f8da-4549-b797-8398c9db9629">
      <UserInfo>
        <DisplayName>Louise Johns</DisplayName>
        <AccountId>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DC80D2E765A49BA2DD7657CA9573B" ma:contentTypeVersion="13" ma:contentTypeDescription="Create a new document." ma:contentTypeScope="" ma:versionID="6e703370aa6e42ce21a429d2dd7d0a71">
  <xsd:schema xmlns:xsd="http://www.w3.org/2001/XMLSchema" xmlns:xs="http://www.w3.org/2001/XMLSchema" xmlns:p="http://schemas.microsoft.com/office/2006/metadata/properties" xmlns:ns2="c7736689-7f46-4f76-bece-8827e4571b7f" xmlns:ns3="85ce0116-f8da-4549-b797-8398c9db9629" targetNamespace="http://schemas.microsoft.com/office/2006/metadata/properties" ma:root="true" ma:fieldsID="5765e4f2187fbdfc1de681c27525eaf0" ns2:_="" ns3:_="">
    <xsd:import namespace="c7736689-7f46-4f76-bece-8827e4571b7f"/>
    <xsd:import namespace="85ce0116-f8da-4549-b797-8398c9db96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36689-7f46-4f76-bece-8827e4571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e0116-f8da-4549-b797-8398c9db96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FBE80-1EB9-4C28-AC46-2A1F2A418F15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85ce0116-f8da-4549-b797-8398c9db9629"/>
    <ds:schemaRef ds:uri="http://schemas.openxmlformats.org/package/2006/metadata/core-properties"/>
    <ds:schemaRef ds:uri="c7736689-7f46-4f76-bece-8827e4571b7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322475-8C6F-44E3-9C42-F19B93E0150E}">
  <ds:schemaRefs>
    <ds:schemaRef ds:uri="85ce0116-f8da-4549-b797-8398c9db9629"/>
    <ds:schemaRef ds:uri="c7736689-7f46-4f76-bece-8827e4571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4A22EC-ADF6-470E-AECF-E39BCAB41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495</Words>
  <Application>Microsoft Macintosh PowerPoint</Application>
  <PresentationFormat>On-screen Show (16:9)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Aktiv Grotesk</vt:lpstr>
      <vt:lpstr>Aktiv Grotesk Black</vt:lpstr>
      <vt:lpstr>Aktiv Grotesk Cd</vt:lpstr>
      <vt:lpstr>Aktiv Grotesk Cd Light</vt:lpstr>
      <vt:lpstr>Aktiv Grotesk Cd Medium</vt:lpstr>
      <vt:lpstr>Aktiv Grotesk Cd XBold</vt:lpstr>
      <vt:lpstr>Aktiv Grotesk Corp</vt:lpstr>
      <vt:lpstr>Aktiv Grotesk Light</vt:lpstr>
      <vt:lpstr>Aktiv Grotesk Medium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Johns</dc:creator>
  <cp:lastModifiedBy>Louise Johns</cp:lastModifiedBy>
  <cp:revision>4</cp:revision>
  <cp:lastPrinted>2021-01-28T01:10:27Z</cp:lastPrinted>
  <dcterms:created xsi:type="dcterms:W3CDTF">2021-07-13T17:41:40Z</dcterms:created>
  <dcterms:modified xsi:type="dcterms:W3CDTF">2022-03-01T13:43:13Z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0x01010015ADC80D2E765A49BA2DD7657CA9573B</vt:lpwstr>
  </property>
</Properties>
</file>